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4" r:id="rId3"/>
    <p:sldId id="281" r:id="rId4"/>
    <p:sldId id="282" r:id="rId5"/>
    <p:sldId id="270" r:id="rId6"/>
    <p:sldId id="269" r:id="rId7"/>
    <p:sldId id="271" r:id="rId8"/>
    <p:sldId id="272" r:id="rId9"/>
    <p:sldId id="291" r:id="rId10"/>
    <p:sldId id="293" r:id="rId11"/>
    <p:sldId id="27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2680-E158-4159-B74C-0F698AB62FE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B159-6C87-424C-A266-0917B205B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5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50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45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6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0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0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65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8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8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40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0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4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5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7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3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0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1EECA-BD85-41E2-972D-2A2891828497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18"/>
            <a:ext cx="9144000" cy="6869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617" y="247650"/>
            <a:ext cx="7688308" cy="124192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Северск 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" y="1748642"/>
            <a:ext cx="6176873" cy="48480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Северское образование – системообразующее звено патриотического воспитания детей и подростков ЗАТО Северск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Ткачева Юлия Геннадиевна,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ЗАТО Северск «РЦО»</a:t>
            </a:r>
          </a:p>
        </p:txBody>
      </p:sp>
    </p:spTree>
    <p:extLst>
      <p:ext uri="{BB962C8B-B14F-4D97-AF65-F5344CB8AC3E}">
        <p14:creationId xmlns:p14="http://schemas.microsoft.com/office/powerpoint/2010/main" val="641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14"/>
            <a:ext cx="9144000" cy="6868605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 flipH="1">
            <a:off x="161774" y="5562600"/>
            <a:ext cx="2609999" cy="1199217"/>
          </a:xfrm>
          <a:prstGeom prst="wedgeRoundRectCallout">
            <a:avLst>
              <a:gd name="adj1" fmla="val -60748"/>
              <a:gd name="adj2" fmla="val -2404"/>
              <a:gd name="adj3" fmla="val 16667"/>
            </a:avLst>
          </a:prstGeom>
          <a:solidFill>
            <a:srgbClr val="FFE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504D">
                    <a:lumMod val="50000"/>
                  </a:srgbClr>
                </a:solidFill>
              </a:rPr>
              <a:t>Было проведено 236 встреч                                 с участниками Великой Отечественной войны, блокадниками, узниками, вдовами, тыловиками, детьми войны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3" y="459453"/>
            <a:ext cx="2128815" cy="159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2674755" y="87813"/>
            <a:ext cx="6383515" cy="6674004"/>
          </a:xfrm>
          <a:prstGeom prst="wedgeRoundRectCallout">
            <a:avLst>
              <a:gd name="adj1" fmla="val -49261"/>
              <a:gd name="adj2" fmla="val 4963"/>
              <a:gd name="adj3" fmla="val 16667"/>
            </a:avLst>
          </a:prstGeom>
          <a:solidFill>
            <a:srgbClr val="FFE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</a:rPr>
              <a:t>Участие в реализации мероприятий государственной программы «Патриотическое воспитание граждан Российской Федерации», утвержденной постановлением Правительства Российской Федерации от 30.12.2015 № 1493 «О государственной программе «Патриотическое воспитание граждан Российской Федерации на 2016 – 2020 годы»</a:t>
            </a:r>
          </a:p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</a:rPr>
              <a:t> (1 полугодие 2020 года)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Муниципальная акция «Час памяти: И все о той войне»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Муниципальный конкурс мультимедийных проектов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«История моей семьи в истории города Северска – 2020»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Муниципальная викторина – конкурс «Войны забытые страницы», посвященная 75–</a:t>
            </a:r>
            <a:r>
              <a:rPr lang="ru-RU" sz="1050" b="1" dirty="0" err="1">
                <a:solidFill>
                  <a:srgbClr val="C0504D">
                    <a:lumMod val="50000"/>
                  </a:srgbClr>
                </a:solidFill>
              </a:rPr>
              <a:t>летию</a:t>
            </a:r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 Победы советского народа в Великой Отечественной войне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Муниципальный видео конкурс «История Победы в стихах», посвященный 75-летию Победы в Великой Отечественной войне 1941-1945 гг.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Муниципальная научно-практическая конференция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для обучающихся «Нет в России семьи такой, где б не памятен был свой герой», посвященной 75-летию победы советского народа в Великой Отечественной войне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«Бессмертный полк», «#</a:t>
            </a:r>
            <a:r>
              <a:rPr lang="ru-RU" sz="1050" b="1" dirty="0" err="1">
                <a:solidFill>
                  <a:srgbClr val="C0504D">
                    <a:lumMod val="50000"/>
                  </a:srgbClr>
                </a:solidFill>
              </a:rPr>
              <a:t>Бессмертныйполкмоейсемьи</a:t>
            </a:r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Всероссийский проект «Судьба солдата»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Всероссийский проект «Знаменосцы Победы»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«Окна Победы»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«Стена памяти»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«Сад Победы», международная акция «Сад памяти»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«Бессмертный полк», «#</a:t>
            </a:r>
            <a:r>
              <a:rPr lang="ru-RU" sz="1050" b="1" dirty="0" err="1">
                <a:solidFill>
                  <a:srgbClr val="C0504D">
                    <a:lumMod val="50000"/>
                  </a:srgbClr>
                </a:solidFill>
              </a:rPr>
              <a:t>Бессмертныйполкмоейсемьи</a:t>
            </a:r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«Письмо ветерану»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детско-юношеская патриотическая акция «Рисуем Победу»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Песни Победы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Юнармейская всероссийская акция «Открытка Победы»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Юнармейская всероссийская акция «#</a:t>
            </a:r>
            <a:r>
              <a:rPr lang="ru-RU" sz="1050" b="1" dirty="0" err="1">
                <a:solidFill>
                  <a:srgbClr val="C0504D">
                    <a:lumMod val="50000"/>
                  </a:srgbClr>
                </a:solidFill>
              </a:rPr>
              <a:t>Юнармияпомнит</a:t>
            </a:r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Юнармейский всероссийский проект «Память жива»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Всероссийская акция «Дети Войны»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Муниципальное образовательное событие «Вспомним, ребята, мы Афганистан», посвященное выводу войск из Афганистана и в честь Дня защитника Отечества. Митинг. Конкурс чтецов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Соревнования «Рыцарский турнир»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Открытая военно-патриотическая игра «Девушки в погонах»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Муниципальный фотоконкурс «Моя профессия-мой выбор»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Муниципальный этап областного детского творческого конкурса по охране труда «Я рисую безопасный труд»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муниципальном детском социально – образовательном событии «Фестиваль профессий» (заочные конкурсы)</a:t>
            </a:r>
          </a:p>
          <a:p>
            <a:pPr algn="ctr"/>
            <a:r>
              <a:rPr lang="ru-RU" sz="1050" b="1" dirty="0">
                <a:solidFill>
                  <a:srgbClr val="C0504D">
                    <a:lumMod val="50000"/>
                  </a:srgbClr>
                </a:solidFill>
              </a:rPr>
              <a:t>VIII муниципальном творческом фестивале «Звездный дождь»</a:t>
            </a:r>
          </a:p>
          <a:p>
            <a:pPr algn="ctr"/>
            <a:endParaRPr lang="ru-RU" sz="105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5" y="2153699"/>
            <a:ext cx="2362350" cy="16638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8" y="2838810"/>
            <a:ext cx="1235601" cy="1647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7918" y="87813"/>
            <a:ext cx="841321" cy="1005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6985" y="3915166"/>
            <a:ext cx="2145070" cy="1516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648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18"/>
            <a:ext cx="9144000" cy="6869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617" y="435428"/>
            <a:ext cx="7659733" cy="105414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Северск 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75" y="1694799"/>
            <a:ext cx="5577938" cy="48181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как системообразующее звено духовно-нравственного развития личности: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перспективы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29413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30"/>
            <a:ext cx="9144000" cy="6885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30"/>
            <a:ext cx="9144000" cy="6885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91326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25" y="90858"/>
            <a:ext cx="8755259" cy="8237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Нормативно-правовые основания патриотического воспитания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2115" y="1200151"/>
            <a:ext cx="8728386" cy="4838700"/>
          </a:xfrm>
          <a:prstGeom prst="round2DiagRect">
            <a:avLst>
              <a:gd name="adj1" fmla="val 14407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38771" y="1200152"/>
            <a:ext cx="8181354" cy="4962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/>
              <a:t>Указ Президента Российской Федерации от 12 мая 2009 года № 537    «О стратегии национальной безопасности Российской Федерации до 2020 года»;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/>
              <a:t>«Стратегия развития воспитания в Российской Федерации                       на период до 2025 года»;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/>
              <a:t>государственная программа «Патриотическое воспитание граждан Российской Федерации на 2016–2020 годы»;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/>
              <a:t>подпрограмма Министерства образования РФ «Формирование условий для гражданского становления, патриотического, духовно-нравственного воспитания молодежи»;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/>
              <a:t>муниципальная </a:t>
            </a:r>
            <a:r>
              <a:rPr lang="ru-RU" sz="2000" dirty="0"/>
              <a:t>программа «Молодежная политика в ЗАТО Северск» на 2015-2020 годы, утвержденная постановлением Администрации ЗАТО Северск от 30.12.2014 № </a:t>
            </a:r>
            <a:r>
              <a:rPr lang="ru-RU" sz="2000" dirty="0" smtClean="0"/>
              <a:t>3545;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/>
              <a:t>план </a:t>
            </a:r>
            <a:r>
              <a:rPr lang="ru-RU" sz="2000" dirty="0"/>
              <a:t>мероприятий Управления образования ЗАТО Северск </a:t>
            </a:r>
            <a:r>
              <a:rPr lang="ru-RU" sz="2000" dirty="0" smtClean="0"/>
              <a:t>                     по </a:t>
            </a:r>
            <a:r>
              <a:rPr lang="ru-RU" sz="2000" dirty="0"/>
              <a:t>патриотическому воспитанию граждан в ЗАТО Северск на 2018-2025 годы</a:t>
            </a:r>
            <a:endParaRPr lang="ru-RU" sz="20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831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81"/>
            <a:ext cx="9144000" cy="68913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8"/>
            <a:ext cx="9144000" cy="6885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91326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71464" y="1234828"/>
            <a:ext cx="8293024" cy="6099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4287" y="-102380"/>
            <a:ext cx="9063463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Основные направления муниципальной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системы патриотического воспитания</a:t>
            </a: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750678" y="1199332"/>
            <a:ext cx="8229600" cy="717500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повышение социального статуса патриотического воспитания детей               </a:t>
            </a:r>
            <a:r>
              <a:rPr lang="ru-RU" sz="1800" dirty="0" smtClean="0"/>
              <a:t>     </a:t>
            </a:r>
            <a:r>
              <a:rPr lang="ru-RU" sz="1800" dirty="0"/>
              <a:t>и подростков; 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71464" y="1915034"/>
            <a:ext cx="8293024" cy="6099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87254" y="2597821"/>
            <a:ext cx="8293024" cy="1125815"/>
          </a:xfrm>
          <a:prstGeom prst="round2DiagRect">
            <a:avLst>
              <a:gd name="adj1" fmla="val 27748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71464" y="3856670"/>
            <a:ext cx="8293024" cy="6099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71464" y="4539456"/>
            <a:ext cx="8293024" cy="961246"/>
          </a:xfrm>
          <a:prstGeom prst="round2DiagRect">
            <a:avLst>
              <a:gd name="adj1" fmla="val 30261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87254" y="5654235"/>
            <a:ext cx="8293024" cy="6099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755576" y="1844824"/>
            <a:ext cx="8229600" cy="71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/>
              <a:t>проведение научно-обоснованной организаторской политики                                   по патриотическому воспитанию;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83568" y="2562324"/>
            <a:ext cx="8229600" cy="7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/>
              <a:t>повышение уровня содержания, методов и технологий патриотического воспитания на основе реального взаимодействия образовательных организаций, общественных объединений, учреждений искусства и культуры на основе межведомственного взаимодействия;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662880" y="3786460"/>
            <a:ext cx="8229600" cy="7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развитие высокой гражданственности личности, уважения к законам Российской Федерации, гражданско-правовой культуры детей и подростков; 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703176" y="4530168"/>
            <a:ext cx="8229600" cy="7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/>
              <a:t>формирование активной гражданской позиции личности, гражданского самоопределения, осознания внутренней свободы и ответственности за собственный политический и моральный выбор;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785786" y="5643578"/>
            <a:ext cx="8229600" cy="71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/>
              <a:t>формирование российского национального самосознания, патриотических чувств и настроений у детей и подростков, как мотивов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9931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5"/>
            <a:ext cx="9132616" cy="6868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135" y="105211"/>
            <a:ext cx="8229600" cy="77809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Патриотическое воспитание дошкольников</a:t>
            </a:r>
          </a:p>
        </p:txBody>
      </p:sp>
      <p:pic>
        <p:nvPicPr>
          <p:cNvPr id="4" name="Содержимое 3" descr="D:\Мои документы\2018-2019\ПЕДАГОГИ\музыканты\фестиваль северск\на сайт\2019-03-13 МузШкола Дети к 70-летию города\DSC0774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" y="922754"/>
            <a:ext cx="2633269" cy="206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1810" y="3241958"/>
            <a:ext cx="248926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Фестиваль семейного творчества «</a:t>
            </a:r>
            <a:r>
              <a:rPr lang="ru-RU" sz="1200" b="1" dirty="0" err="1">
                <a:solidFill>
                  <a:prstClr val="black"/>
                </a:solidFill>
              </a:rPr>
              <a:t>Роднушечки</a:t>
            </a:r>
            <a:r>
              <a:rPr lang="ru-RU" sz="1200" b="1" dirty="0">
                <a:solidFill>
                  <a:prstClr val="black"/>
                </a:solidFill>
              </a:rPr>
              <a:t>» </a:t>
            </a:r>
          </a:p>
        </p:txBody>
      </p:sp>
      <p:pic>
        <p:nvPicPr>
          <p:cNvPr id="7" name="Рисунок 6" descr="D:\Мои документы\2018-2019\ПЕДАГОГИ\музыканты\фестиваль северск\на сайт\2019-03-13 МузШкола Дети к 70-летию города\DSC078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66" y="915949"/>
            <a:ext cx="2681415" cy="207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82267" y="3122265"/>
            <a:ext cx="268141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Фестиваль детского творчества «</a:t>
            </a:r>
            <a:r>
              <a:rPr lang="ru-RU" sz="1200" b="1" dirty="0" err="1">
                <a:solidFill>
                  <a:prstClr val="black"/>
                </a:solidFill>
              </a:rPr>
              <a:t>Северск</a:t>
            </a:r>
            <a:r>
              <a:rPr lang="ru-RU" sz="1200" b="1" dirty="0">
                <a:solidFill>
                  <a:prstClr val="black"/>
                </a:solidFill>
              </a:rPr>
              <a:t> – город детства»</a:t>
            </a:r>
          </a:p>
        </p:txBody>
      </p:sp>
      <p:pic>
        <p:nvPicPr>
          <p:cNvPr id="9" name="Рисунок 8" descr="http://ds56.seversk.ru/wp-content/uploads/2019/11/IMG-20191027-WA0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41" y="899689"/>
            <a:ext cx="2441367" cy="2090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ds56.seversk.ru/wp-content/uploads/2019/11/IMG-20191027-WA00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35" y="3871266"/>
            <a:ext cx="2448272" cy="183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416341" y="3122266"/>
            <a:ext cx="257138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Фестиваль «Народы Сибири»</a:t>
            </a:r>
          </a:p>
        </p:txBody>
      </p:sp>
      <p:pic>
        <p:nvPicPr>
          <p:cNvPr id="13" name="Рисунок 12" descr="C:\Users\ALLA\Pictures\парад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2" y="3898914"/>
            <a:ext cx="2585383" cy="180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39992" y="6072344"/>
            <a:ext cx="259066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Торжественный парад 9 МАЯ</a:t>
            </a:r>
          </a:p>
        </p:txBody>
      </p:sp>
      <p:pic>
        <p:nvPicPr>
          <p:cNvPr id="19" name="Picture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36" y="3874459"/>
            <a:ext cx="2894890" cy="182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3288308" y="5903877"/>
            <a:ext cx="29011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Муниципальный фестиваль «Наследники Победы»</a:t>
            </a: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0" y="725806"/>
            <a:ext cx="91326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6635" y="5903877"/>
            <a:ext cx="246284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Фестиваль-конкурс 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b="1" dirty="0">
                <a:solidFill>
                  <a:prstClr val="black"/>
                </a:solidFill>
              </a:rPr>
              <a:t>«Народы Сибири»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10806"/>
            <a:ext cx="84132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5"/>
            <a:ext cx="9132616" cy="6868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68" y="-10834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Патриотическое воспитание школьников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326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542277" y="2025987"/>
            <a:ext cx="3877207" cy="3400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masaratov.ru/wp-content/uploads/2018/08/7AFDB1CA-6F63-4E3F-AB0E-16EBFD0FA47C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2"/>
          <a:stretch/>
        </p:blipFill>
        <p:spPr bwMode="auto">
          <a:xfrm>
            <a:off x="-271984" y="2304906"/>
            <a:ext cx="3336620" cy="288842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088921" y="1265063"/>
            <a:ext cx="4803559" cy="1000651"/>
          </a:xfrm>
          <a:prstGeom prst="wedgeRoundRectCallout">
            <a:avLst>
              <a:gd name="adj1" fmla="val -63526"/>
              <a:gd name="adj2" fmla="val -671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459857" y="1196752"/>
            <a:ext cx="4432623" cy="1097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Центры гражданского образования детей и молодежи - </a:t>
            </a:r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dirty="0"/>
              <a:t> школ;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166558" y="2388235"/>
            <a:ext cx="4725924" cy="1080120"/>
          </a:xfrm>
          <a:prstGeom prst="wedgeRoundRectCallout">
            <a:avLst>
              <a:gd name="adj1" fmla="val -59831"/>
              <a:gd name="adj2" fmla="val -1087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528868" y="2588420"/>
            <a:ext cx="4363614" cy="810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13</a:t>
            </a:r>
            <a:r>
              <a:rPr lang="ru-RU" sz="2400" dirty="0"/>
              <a:t> паспортизированных музеев;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270075" y="3705067"/>
            <a:ext cx="4622407" cy="1410305"/>
          </a:xfrm>
          <a:prstGeom prst="wedgeRoundRectCallout">
            <a:avLst>
              <a:gd name="adj1" fmla="val -58266"/>
              <a:gd name="adj2" fmla="val -196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89254" y="3674833"/>
            <a:ext cx="4303226" cy="132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40</a:t>
            </a:r>
            <a:r>
              <a:rPr lang="ru-RU" sz="2400" dirty="0"/>
              <a:t> историко-патриотических, военно-спортивных объединений; 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390845" y="5302455"/>
            <a:ext cx="4501635" cy="878785"/>
          </a:xfrm>
          <a:prstGeom prst="wedgeRoundRectCallout">
            <a:avLst>
              <a:gd name="adj1" fmla="val -59638"/>
              <a:gd name="adj2" fmla="val -4614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692770" y="5421181"/>
            <a:ext cx="4199709" cy="73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9</a:t>
            </a:r>
            <a:r>
              <a:rPr lang="ru-RU" sz="2400" dirty="0"/>
              <a:t> юнармейских отрядов.</a:t>
            </a:r>
          </a:p>
        </p:txBody>
      </p:sp>
    </p:spTree>
    <p:extLst>
      <p:ext uri="{BB962C8B-B14F-4D97-AF65-F5344CB8AC3E}">
        <p14:creationId xmlns:p14="http://schemas.microsoft.com/office/powerpoint/2010/main" val="34619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6"/>
            <a:ext cx="9144000" cy="6868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340" y="43307"/>
            <a:ext cx="7175352" cy="96658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482400"/>
                </a:solidFill>
              </a:rPr>
              <a:t>Детские общественные </a:t>
            </a:r>
            <a:r>
              <a:rPr lang="ru-RU" sz="3200" b="1" dirty="0" smtClean="0">
                <a:solidFill>
                  <a:srgbClr val="482400"/>
                </a:solidFill>
              </a:rPr>
              <a:t>объединения. </a:t>
            </a:r>
            <a:br>
              <a:rPr lang="ru-RU" sz="3200" b="1" dirty="0" smtClean="0">
                <a:solidFill>
                  <a:srgbClr val="482400"/>
                </a:solidFill>
              </a:rPr>
            </a:br>
            <a:r>
              <a:rPr lang="ru-RU" sz="3200" b="1" dirty="0" smtClean="0">
                <a:solidFill>
                  <a:srgbClr val="482400"/>
                </a:solidFill>
              </a:rPr>
              <a:t>«Российское Движение Школьников»</a:t>
            </a:r>
            <a:endParaRPr lang="ru-RU" sz="3200" b="1" dirty="0">
              <a:solidFill>
                <a:srgbClr val="4824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326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3" y="4728830"/>
            <a:ext cx="3395480" cy="1909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8" b="10752"/>
          <a:stretch/>
        </p:blipFill>
        <p:spPr>
          <a:xfrm>
            <a:off x="4959601" y="4753711"/>
            <a:ext cx="3738280" cy="177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2918860"/>
            <a:ext cx="2500920" cy="166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5"/>
          <a:stretch/>
        </p:blipFill>
        <p:spPr>
          <a:xfrm>
            <a:off x="211953" y="1141774"/>
            <a:ext cx="2872486" cy="160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210683" y="1208571"/>
            <a:ext cx="3804008" cy="3420579"/>
          </a:xfrm>
          <a:prstGeom prst="round2DiagRect">
            <a:avLst>
              <a:gd name="adj1" fmla="val 11173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7354" y="1265433"/>
            <a:ext cx="3855671" cy="3275582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07000"/>
              </a:lnSpc>
              <a:buNone/>
            </a:pPr>
            <a:r>
              <a:rPr lang="ru-RU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акции, посвящённые Победе в Великой Отечественной войне;</a:t>
            </a:r>
            <a:endParaRPr lang="ru-RU" sz="1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ru-RU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конкурс творческих работ «Место памяти». Конкурс был организован Центром гражданского образования «Продвижение» МБОУ «СОШ № 87» г. Северска совместно с Томским региональным отделением РДШ и СДО «Чудо» в рамках мероприятий, посвященных 75-й годовщине Победы в Великой Отечественной войне 1941–1945 годов.</a:t>
            </a:r>
            <a:endParaRPr lang="ru-RU" sz="1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ru-RU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уроки мужества, тематические уроки.</a:t>
            </a:r>
            <a:endParaRPr lang="ru-RU" sz="1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05" y="2612321"/>
            <a:ext cx="2436312" cy="162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07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6"/>
            <a:ext cx="9144000" cy="6868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0757"/>
            <a:ext cx="9132617" cy="780707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4824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Детские общественные объединения. </a:t>
            </a:r>
            <a:br>
              <a:rPr lang="ru-RU" sz="2200" b="1" dirty="0">
                <a:solidFill>
                  <a:srgbClr val="4824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4824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Всероссийское </a:t>
            </a:r>
            <a:r>
              <a:rPr lang="ru-RU" sz="2200" b="1" dirty="0" smtClean="0">
                <a:solidFill>
                  <a:srgbClr val="4824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военно-патриотическое общественное </a:t>
            </a:r>
            <a:r>
              <a:rPr lang="ru-RU" sz="2200" b="1" dirty="0">
                <a:solidFill>
                  <a:srgbClr val="4824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движение «</a:t>
            </a:r>
            <a:r>
              <a:rPr lang="ru-RU" sz="2200" b="1" dirty="0">
                <a:solidFill>
                  <a:srgbClr val="4824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Юнармия</a:t>
            </a:r>
            <a:r>
              <a:rPr lang="ru-RU" sz="2200" b="1" dirty="0">
                <a:solidFill>
                  <a:srgbClr val="4824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200" b="1" dirty="0">
              <a:solidFill>
                <a:srgbClr val="482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326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105499" y="1085543"/>
            <a:ext cx="2571452" cy="3045259"/>
          </a:xfrm>
          <a:prstGeom prst="round2DiagRect">
            <a:avLst>
              <a:gd name="adj1" fmla="val 11173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5484" y="1142001"/>
            <a:ext cx="2459505" cy="2988801"/>
          </a:xfrm>
        </p:spPr>
        <p:txBody>
          <a:bodyPr>
            <a:noAutofit/>
          </a:bodyPr>
          <a:lstStyle/>
          <a:p>
            <a:pPr indent="0">
              <a:lnSpc>
                <a:spcPct val="107000"/>
              </a:lnSpc>
              <a:buNone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местном отделении ЗАТО Северск - 9 юнармейских отрядов </a:t>
            </a:r>
          </a:p>
          <a:p>
            <a:pPr indent="0">
              <a:lnSpc>
                <a:spcPct val="107000"/>
              </a:lnSpc>
              <a:buNone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(в школах 76, 80, 83, 84, 88, 90, 197, СЛ и ОГБОУ КШИ «Северский кадетский корпус»).</a:t>
            </a:r>
          </a:p>
          <a:p>
            <a:pPr indent="0">
              <a:lnSpc>
                <a:spcPct val="107000"/>
              </a:lnSpc>
              <a:buNone/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рядах «Юнармии» -                                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559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</a:p>
          <a:p>
            <a:pPr marL="685800" algn="ctr">
              <a:lnSpc>
                <a:spcPct val="107000"/>
              </a:lnSpc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ctr">
              <a:lnSpc>
                <a:spcPct val="107000"/>
              </a:lnSpc>
              <a:buFontTx/>
              <a:buChar char="-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" y="4812263"/>
            <a:ext cx="2727448" cy="181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15" y="1142000"/>
            <a:ext cx="2455739" cy="162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21" y="1279236"/>
            <a:ext cx="1319430" cy="175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64" y="4698177"/>
            <a:ext cx="2410818" cy="181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5" y="4354870"/>
            <a:ext cx="2718701" cy="181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425" y="1142000"/>
            <a:ext cx="2188654" cy="3212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83397" y="2899635"/>
            <a:ext cx="2200172" cy="165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349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6"/>
            <a:ext cx="9144000" cy="68686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AC437-6D1B-49B9-A843-DED3A4A523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834033"/>
            <a:ext cx="2782303" cy="1565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5" y="2565158"/>
            <a:ext cx="2692418" cy="179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4491" y="3730624"/>
            <a:ext cx="1969296" cy="2625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6169" y="770156"/>
            <a:ext cx="2466575" cy="184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576" y="4584701"/>
            <a:ext cx="2703852" cy="202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75729" y="1294811"/>
            <a:ext cx="2679548" cy="2208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1677" y="4843450"/>
            <a:ext cx="2341067" cy="175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5219" y="2786024"/>
            <a:ext cx="2447525" cy="183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8125" y="123825"/>
            <a:ext cx="87146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Муниципальный центр военно-патриотического воспитания детей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подростков «Вектор»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(МБУ ДО «Центр «Поиск»)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55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4" y="-10606"/>
            <a:ext cx="9145440" cy="6868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2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82400"/>
                </a:solidFill>
                <a:cs typeface="Arial" panose="020B0604020202020204" pitchFamily="34" charset="0"/>
              </a:rPr>
              <a:t>Достижения:</a:t>
            </a:r>
            <a:endParaRPr lang="ru-RU" b="1" dirty="0">
              <a:solidFill>
                <a:srgbClr val="48240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326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95500" y="1110376"/>
            <a:ext cx="6756238" cy="3182721"/>
          </a:xfrm>
          <a:prstGeom prst="round2DiagRect">
            <a:avLst>
              <a:gd name="adj1" fmla="val 11173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9426" y="1110376"/>
            <a:ext cx="6597029" cy="3326737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9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Местное отделение ВВПОД «Юнармия» </a:t>
            </a:r>
            <a:r>
              <a:rPr lang="ru-RU" sz="19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Северск,  МАУ ЗАТО Северск «РЦО» - победитель</a:t>
            </a:r>
            <a:r>
              <a:rPr lang="ru-RU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в номинации 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«Работа муниципальных органов управления образования по патриотическому воспитанию молодежи за 2018 – 2019 год» Областного смотра-конкурса на лучшую организацию системы военно-патриотического воспитания среди педагогических работников и органов местного самоуправления, осуществляющих управление в сфере образования Томской области.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95500" y="4350737"/>
            <a:ext cx="6889675" cy="2246616"/>
          </a:xfrm>
          <a:prstGeom prst="round2DiagRect">
            <a:avLst>
              <a:gd name="adj1" fmla="val 11173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095500" y="4475191"/>
            <a:ext cx="6457628" cy="2420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Местное отделение ВВПОД «Юнармия» Северск –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место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Областном смотре-конкурсе на лучшую организацию системы военно-патриотического воспитания среди педагогических работников и органов местного самоуправления, осуществляющих управление в сфере образования Томской области. </a:t>
            </a:r>
          </a:p>
          <a:p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" y="4162912"/>
            <a:ext cx="1769619" cy="2434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" y="1353106"/>
            <a:ext cx="1762948" cy="24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888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Times New Roman</vt:lpstr>
      <vt:lpstr>1_Тема Office</vt:lpstr>
      <vt:lpstr>Тема Office</vt:lpstr>
      <vt:lpstr>    Августовская конференция работников образования                            ЗАТО Северск «Достижение стратегических целей развития образования: задачи, механизмы, направления изменений»</vt:lpstr>
      <vt:lpstr>Нормативно-правовые основания патриотического воспитания</vt:lpstr>
      <vt:lpstr>Основные направления муниципальной  системы патриотического воспитания</vt:lpstr>
      <vt:lpstr>Патриотическое воспитание дошкольников</vt:lpstr>
      <vt:lpstr>Патриотическое воспитание школьников</vt:lpstr>
      <vt:lpstr>Детские общественные объединения.  «Российское Движение Школьников»</vt:lpstr>
      <vt:lpstr>Детские общественные объединения.  Всероссийское военно-патриотическое общественное движение «Юнармия»</vt:lpstr>
      <vt:lpstr>Презентация PowerPoint</vt:lpstr>
      <vt:lpstr>Достижения:</vt:lpstr>
      <vt:lpstr>Презентация PowerPoint</vt:lpstr>
      <vt:lpstr>    Августовская конференция работников образования                            ЗАТО Северск «Достижение стратегических целей развития образования: задачи, механизмы, направления изменений»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работников образования</dc:title>
  <dc:creator>Лариса</dc:creator>
  <cp:lastModifiedBy>itmc278</cp:lastModifiedBy>
  <cp:revision>66</cp:revision>
  <dcterms:created xsi:type="dcterms:W3CDTF">2020-08-21T08:30:37Z</dcterms:created>
  <dcterms:modified xsi:type="dcterms:W3CDTF">2020-09-03T04:41:57Z</dcterms:modified>
</cp:coreProperties>
</file>